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4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2" r:id="rId10"/>
    <p:sldId id="323" r:id="rId11"/>
    <p:sldId id="326" r:id="rId12"/>
    <p:sldId id="327" r:id="rId13"/>
    <p:sldId id="328" r:id="rId14"/>
    <p:sldId id="329" r:id="rId15"/>
    <p:sldId id="330" r:id="rId16"/>
    <p:sldId id="331" r:id="rId17"/>
    <p:sldId id="320" r:id="rId18"/>
    <p:sldId id="332" r:id="rId19"/>
    <p:sldId id="324" r:id="rId20"/>
    <p:sldId id="321" r:id="rId21"/>
    <p:sldId id="325" r:id="rId22"/>
    <p:sldId id="334" r:id="rId23"/>
    <p:sldId id="333" r:id="rId24"/>
    <p:sldId id="335" r:id="rId25"/>
    <p:sldId id="338" r:id="rId26"/>
    <p:sldId id="337" r:id="rId27"/>
    <p:sldId id="339" r:id="rId28"/>
    <p:sldId id="343" r:id="rId29"/>
    <p:sldId id="340" r:id="rId30"/>
    <p:sldId id="341" r:id="rId31"/>
    <p:sldId id="342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1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203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fivethirtyeight/videos/1014409165269579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KrFFFpYgk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s://www.buzzfeed.com/heidiblake/the-tennis-racket?utm_term=.koRMg78M4%23.fiob6VAb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Whilrlwind</a:t>
            </a:r>
            <a:r>
              <a:rPr lang="en-US" dirty="0" smtClean="0"/>
              <a:t>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reporters!</a:t>
            </a:r>
            <a:endParaRPr lang="en-US" dirty="0"/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Average  ( (a + b + c ) / 3 )</a:t>
            </a:r>
          </a:p>
          <a:p>
            <a:r>
              <a:rPr lang="en-US" dirty="0" smtClean="0"/>
              <a:t>Median</a:t>
            </a:r>
          </a:p>
          <a:p>
            <a:pPr lvl="1"/>
            <a:r>
              <a:rPr lang="en-US" dirty="0" smtClean="0"/>
              <a:t>Middle value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is generally a good bet</a:t>
            </a:r>
          </a:p>
          <a:p>
            <a:r>
              <a:rPr lang="en-US" dirty="0" smtClean="0"/>
              <a:t>Unless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data is skewed, mean is not </a:t>
            </a:r>
            <a:r>
              <a:rPr lang="en-US" b="1" dirty="0" smtClean="0"/>
              <a:t>robust</a:t>
            </a:r>
            <a:r>
              <a:rPr lang="en-US" dirty="0" smtClean="0"/>
              <a:t> to outliers, and will be heavily influenced by them</a:t>
            </a:r>
          </a:p>
          <a:p>
            <a:r>
              <a:rPr lang="en-US" dirty="0" smtClean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72" y="457200"/>
            <a:ext cx="1152755" cy="10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smtClean="0"/>
              <a:t>Mode: most common value</a:t>
            </a:r>
          </a:p>
          <a:p>
            <a:pPr lvl="2"/>
            <a:r>
              <a:rPr lang="en-US" dirty="0" smtClean="0"/>
              <a:t>Be careful: mode does not equal “most” or “majority” </a:t>
            </a:r>
            <a:r>
              <a:rPr lang="mr-IN" dirty="0" smtClean="0"/>
              <a:t>–</a:t>
            </a:r>
            <a:r>
              <a:rPr lang="en-US" dirty="0" smtClean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err="1" smtClean="0"/>
              <a:t>Quantiles</a:t>
            </a:r>
            <a:r>
              <a:rPr lang="en-US" dirty="0" smtClean="0"/>
              <a:t>: Range of first quarter of data, second quarter of data,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End of second </a:t>
            </a:r>
            <a:r>
              <a:rPr lang="en-US" dirty="0" err="1" smtClean="0"/>
              <a:t>quantile</a:t>
            </a:r>
            <a:r>
              <a:rPr lang="en-US" dirty="0" smtClean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survey/sample everybody</a:t>
            </a:r>
            <a:endParaRPr lang="en-US" dirty="0"/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what polling is all about</a:t>
            </a:r>
          </a:p>
          <a:p>
            <a:r>
              <a:rPr lang="en-US" dirty="0" smtClean="0"/>
              <a:t>Use </a:t>
            </a:r>
            <a:r>
              <a:rPr lang="en-US" i="1" dirty="0" smtClean="0"/>
              <a:t>sample mean </a:t>
            </a:r>
            <a:r>
              <a:rPr lang="en-US" dirty="0" smtClean="0"/>
              <a:t>to infer </a:t>
            </a:r>
            <a:r>
              <a:rPr lang="en-US" i="1" dirty="0" smtClean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were to conduct a poll 1,000 times, statistics says 95 percent of the time the mean would fall in green area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0" y="3559427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have 95 percent certainty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13" y="3111500"/>
            <a:ext cx="4345563" cy="3063063"/>
          </a:xfrm>
          <a:prstGeom prst="rect">
            <a:avLst/>
          </a:prstGeom>
        </p:spPr>
      </p:pic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6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31417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dirty="0" smtClean="0"/>
              <a:t>Lower/higher margin of error?</a:t>
            </a:r>
          </a:p>
          <a:p>
            <a:r>
              <a:rPr lang="en-US" dirty="0" smtClean="0"/>
              <a:t>Higher certainty requirement (i.e. 90% </a:t>
            </a:r>
            <a:r>
              <a:rPr lang="en-US" dirty="0" err="1" smtClean="0"/>
              <a:t>vs</a:t>
            </a:r>
            <a:r>
              <a:rPr lang="en-US" dirty="0" smtClean="0"/>
              <a:t> 95%)</a:t>
            </a:r>
          </a:p>
          <a:p>
            <a:pPr lvl="1"/>
            <a:r>
              <a:rPr lang="en-US" dirty="0" smtClean="0"/>
              <a:t>Lower/higher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b="1" dirty="0" smtClean="0">
                <a:solidFill>
                  <a:srgbClr val="FFFF00"/>
                </a:solidFill>
              </a:rPr>
              <a:t>Lower</a:t>
            </a:r>
            <a:r>
              <a:rPr lang="en-US" dirty="0" smtClean="0"/>
              <a:t>/higher margin of error?</a:t>
            </a:r>
          </a:p>
          <a:p>
            <a:r>
              <a:rPr lang="en-US" dirty="0" smtClean="0"/>
              <a:t>Higher certainty requirement (i.e. 90% </a:t>
            </a:r>
            <a:r>
              <a:rPr lang="en-US" dirty="0" err="1" smtClean="0"/>
              <a:t>vs</a:t>
            </a:r>
            <a:r>
              <a:rPr lang="en-US" dirty="0" smtClean="0"/>
              <a:t> 95%)</a:t>
            </a:r>
          </a:p>
          <a:p>
            <a:pPr lvl="1"/>
            <a:r>
              <a:rPr lang="en-US" dirty="0" smtClean="0"/>
              <a:t>Lower/</a:t>
            </a:r>
            <a:r>
              <a:rPr lang="en-US" b="1" dirty="0" smtClean="0">
                <a:solidFill>
                  <a:srgbClr val="FFFF00"/>
                </a:solidFill>
              </a:rPr>
              <a:t>higher</a:t>
            </a:r>
            <a:r>
              <a:rPr lang="en-US" dirty="0" smtClean="0"/>
              <a:t>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call this the margin of error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5237203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2875" y="5237203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49.9%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2125" y="5237203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40.1%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are 95 percent confident the true percentage of all voters supporting Trump is somewhere between 40.1 and 49.9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kind of correlation?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8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Strong negative correlation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9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  <a:endParaRPr lang="en-US" dirty="0"/>
          </a:p>
        </p:txBody>
      </p:sp>
      <p:pic>
        <p:nvPicPr>
          <p:cNvPr id="5" name="Picture 4" descr="Screen Shot 2018-07-19 at 9.4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375"/>
            <a:ext cx="9144000" cy="46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</a:p>
          <a:p>
            <a:r>
              <a:rPr lang="en-US" dirty="0" smtClean="0"/>
              <a:t>Need an </a:t>
            </a:r>
            <a:r>
              <a:rPr lang="en-US" i="1" dirty="0" smtClean="0"/>
              <a:t>experiment, </a:t>
            </a:r>
            <a:r>
              <a:rPr lang="en-US" dirty="0" smtClean="0"/>
              <a:t>not </a:t>
            </a:r>
            <a:r>
              <a:rPr lang="en-US" i="1" dirty="0" smtClean="0"/>
              <a:t>observational survey</a:t>
            </a:r>
            <a:r>
              <a:rPr lang="en-US" dirty="0" smtClean="0"/>
              <a:t>, to do that</a:t>
            </a:r>
            <a:endParaRPr lang="en-US" dirty="0"/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893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P-value tells you if correlation exists by chance, or because there’s actually something there of </a:t>
            </a:r>
            <a:r>
              <a:rPr lang="en-US" i="1" dirty="0" smtClean="0"/>
              <a:t>significance</a:t>
            </a:r>
            <a:endParaRPr lang="en-US" i="1" dirty="0"/>
          </a:p>
        </p:txBody>
      </p:sp>
      <p:pic>
        <p:nvPicPr>
          <p:cNvPr id="5" name="Picture 4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2365374"/>
            <a:ext cx="460375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p-value is hard to explain, and easy to manipulate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3750" y="3492500"/>
            <a:ext cx="7893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https://www.facebook.com/fivethirtyeight/videos/1014409165269579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450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(null) hypothesis: Kevin De Le</a:t>
            </a:r>
            <a:r>
              <a:rPr lang="en-US" dirty="0" smtClean="0"/>
              <a:t>ón and Diane Feinstein are tied in the race for California governor</a:t>
            </a:r>
          </a:p>
          <a:p>
            <a:r>
              <a:rPr lang="en-US" dirty="0" smtClean="0"/>
              <a:t>This is what we are “trying” to </a:t>
            </a:r>
            <a:r>
              <a:rPr lang="en-US" i="1" dirty="0" smtClean="0"/>
              <a:t>disprove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044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 is generally represented by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H</a:t>
            </a:r>
            <a:r>
              <a:rPr lang="en-US" sz="2700" baseline="-25000" dirty="0" smtClean="0"/>
              <a:t>o</a:t>
            </a:r>
            <a:r>
              <a:rPr lang="en-US" sz="2700" dirty="0" smtClean="0"/>
              <a:t> is true, then 95% of the time, our polling results would be in the </a:t>
            </a:r>
            <a:r>
              <a:rPr lang="en-US" sz="2700" dirty="0" smtClean="0">
                <a:solidFill>
                  <a:srgbClr val="FFFF00"/>
                </a:solidFill>
              </a:rPr>
              <a:t>middle </a:t>
            </a:r>
            <a:r>
              <a:rPr lang="en-US" sz="2700" dirty="0" smtClean="0"/>
              <a:t>of the chart distribution</a:t>
            </a:r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625" y="3627437"/>
            <a:ext cx="2905125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619500" y="3127375"/>
            <a:ext cx="247694" cy="5000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hypothesis: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our survey finds Feinstein’s lead is way over </a:t>
            </a:r>
            <a:r>
              <a:rPr lang="en-US" sz="2700" dirty="0" smtClean="0">
                <a:solidFill>
                  <a:srgbClr val="FFFF00"/>
                </a:solidFill>
              </a:rPr>
              <a:t>here</a:t>
            </a:r>
            <a:r>
              <a:rPr lang="en-US" sz="2700" dirty="0" smtClean="0"/>
              <a:t>, we have a good idea that it’s </a:t>
            </a:r>
            <a:r>
              <a:rPr lang="en-US" sz="2700" i="1" dirty="0" smtClean="0"/>
              <a:t>statistically significant</a:t>
            </a:r>
            <a:endParaRPr lang="en-US" sz="2700" dirty="0" smtClean="0"/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08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2125" y="3627437"/>
            <a:ext cx="529167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 rot="5400000" flipV="1">
            <a:off x="5945189" y="3087689"/>
            <a:ext cx="2571748" cy="166687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Without a random sample, nothing else matters because </a:t>
            </a:r>
            <a:r>
              <a:rPr lang="en-US" i="1" dirty="0" smtClean="0"/>
              <a:t>bias!</a:t>
            </a:r>
            <a:endParaRPr lang="en-US" dirty="0" smtClean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Probably not 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Talk with partner about how these non-random samples would these introduce </a:t>
            </a:r>
            <a:r>
              <a:rPr lang="en-US" i="1" dirty="0" smtClean="0"/>
              <a:t>bias</a:t>
            </a:r>
            <a:endParaRPr lang="en-US" dirty="0"/>
          </a:p>
          <a:p>
            <a:pPr lvl="1"/>
            <a:r>
              <a:rPr lang="en-US" dirty="0" smtClean="0"/>
              <a:t>To get monthly grocery spending habits, you survey everyone who stops at the fancy cheese station</a:t>
            </a:r>
          </a:p>
          <a:p>
            <a:pPr lvl="1"/>
            <a:r>
              <a:rPr lang="en-US" dirty="0" smtClean="0"/>
              <a:t>To gauge Chicago residents’ position on green energy,</a:t>
            </a:r>
            <a:r>
              <a:rPr lang="en-US" dirty="0"/>
              <a:t> </a:t>
            </a:r>
            <a:r>
              <a:rPr lang="en-US" dirty="0" smtClean="0"/>
              <a:t>you survey every third person who walks by the Navy Pier</a:t>
            </a:r>
          </a:p>
          <a:p>
            <a:pPr lvl="1"/>
            <a:r>
              <a:rPr lang="en-US" dirty="0" smtClean="0"/>
              <a:t>To gauge America’s reaction to Trump’s press conference, </a:t>
            </a:r>
            <a:r>
              <a:rPr lang="en-US" dirty="0" err="1" smtClean="0"/>
              <a:t>Breitbart.com</a:t>
            </a:r>
            <a:r>
              <a:rPr lang="en-US" dirty="0" smtClean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Better (but not always practical):</a:t>
            </a:r>
          </a:p>
          <a:p>
            <a:pPr lvl="1"/>
            <a:r>
              <a:rPr lang="en-US" dirty="0"/>
              <a:t>To get monthly grocery spending habits</a:t>
            </a:r>
            <a:r>
              <a:rPr lang="en-US" dirty="0" smtClean="0"/>
              <a:t>, I use a computer to randomly generate  list of 75 shoppers I’ll talk to as they leave the store ( 18</a:t>
            </a:r>
            <a:r>
              <a:rPr lang="en-US" baseline="30000" dirty="0" smtClean="0"/>
              <a:t>th</a:t>
            </a:r>
            <a:r>
              <a:rPr lang="en-US" dirty="0" smtClean="0"/>
              <a:t>, 22</a:t>
            </a:r>
            <a:r>
              <a:rPr lang="en-US" baseline="30000" dirty="0" smtClean="0"/>
              <a:t>nd</a:t>
            </a:r>
            <a:r>
              <a:rPr lang="en-US" dirty="0" smtClean="0"/>
              <a:t>, 38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To gauge Chicago residents’ position on green energy, </a:t>
            </a:r>
            <a:r>
              <a:rPr lang="en-US" dirty="0" smtClean="0"/>
              <a:t>I randomly select 200 addresses from the phone book then go to interview the occupants</a:t>
            </a:r>
            <a:endParaRPr lang="en-US" dirty="0"/>
          </a:p>
          <a:p>
            <a:pPr lvl="1"/>
            <a:r>
              <a:rPr lang="en-US" dirty="0"/>
              <a:t>To gauge America’s reaction to Trump’s press </a:t>
            </a:r>
            <a:r>
              <a:rPr lang="en-US" dirty="0" smtClean="0"/>
              <a:t>conference, I use random-digit dialing to call 500 Americans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</a:t>
            </a:r>
            <a:r>
              <a:rPr lang="en-US" dirty="0" smtClean="0"/>
              <a:t>          example, .</a:t>
            </a:r>
            <a:r>
              <a:rPr lang="en-US" dirty="0"/>
              <a:t>0081 is the proportion of the U.S. population who die every year. 1/.0081 translates to 1 in every 124 Americans die each year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Limit </a:t>
            </a:r>
            <a:r>
              <a:rPr lang="en-US" dirty="0"/>
              <a:t>yourself to no more than 12 digits, including dates such as 2012, in a single paragraph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-Sarah Cohen, data editor NYT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Phrase it as a proportion of the whole</a:t>
            </a:r>
            <a:r>
              <a:rPr lang="en-US" dirty="0"/>
              <a:t>: </a:t>
            </a:r>
            <a:r>
              <a:rPr lang="en-US" dirty="0" smtClean="0"/>
              <a:t>“At </a:t>
            </a:r>
            <a:r>
              <a:rPr lang="en-US" dirty="0"/>
              <a:t>the time of the Million Man March in 1995, a turnout of 1 million black men would have represented 1/12th of all the black men in the country at the time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dirty="0" smtClean="0"/>
              <a:t>Put things </a:t>
            </a:r>
            <a:r>
              <a:rPr lang="en-US" dirty="0"/>
              <a:t>in scale: </a:t>
            </a:r>
            <a:r>
              <a:rPr lang="en-US" dirty="0">
                <a:hlinkClick r:id="rId2"/>
              </a:rPr>
              <a:t>https:/</a:t>
            </a:r>
            <a:r>
              <a:rPr lang="en-US" dirty="0" smtClean="0">
                <a:hlinkClick r:id="rId2"/>
              </a:rPr>
              <a:t>/www.youtube.com</a:t>
            </a:r>
            <a:r>
              <a:rPr lang="en-US" dirty="0">
                <a:hlinkClick r:id="rId2"/>
              </a:rPr>
              <a:t>/watch?v=</a:t>
            </a:r>
            <a:r>
              <a:rPr lang="en-US" dirty="0" smtClean="0">
                <a:hlinkClick r:id="rId2"/>
              </a:rPr>
              <a:t>aKrFFFpYgkU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Examples</a:t>
            </a:r>
          </a:p>
          <a:p>
            <a:pPr>
              <a:buFontTx/>
              <a:buChar char="-"/>
            </a:pPr>
            <a:r>
              <a:rPr lang="en-US" dirty="0" smtClean="0"/>
              <a:t>Guest: </a:t>
            </a:r>
            <a:r>
              <a:rPr lang="en-US" dirty="0" smtClean="0"/>
              <a:t>Anthony </a:t>
            </a:r>
            <a:r>
              <a:rPr lang="en-US" dirty="0" err="1" smtClean="0"/>
              <a:t>DeBarros</a:t>
            </a:r>
            <a:r>
              <a:rPr lang="en-US" dirty="0" smtClean="0"/>
              <a:t> (tentative)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Statistical concepts you should </a:t>
            </a:r>
            <a:r>
              <a:rPr lang="en-US" dirty="0" smtClean="0"/>
              <a:t>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 smtClean="0"/>
              <a:t>Calculating percentage changes</a:t>
            </a:r>
          </a:p>
          <a:p>
            <a:pPr lvl="1"/>
            <a:r>
              <a:rPr lang="en-US" dirty="0" smtClean="0"/>
              <a:t>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New - old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change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OR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changes: percent vs. percent points</a:t>
            </a:r>
          </a:p>
          <a:p>
            <a:pPr lvl="1"/>
            <a:r>
              <a:rPr lang="en-US" dirty="0" smtClean="0"/>
              <a:t>Trump approval rating six months ago: 39.5%</a:t>
            </a:r>
          </a:p>
          <a:p>
            <a:pPr lvl="1"/>
            <a:r>
              <a:rPr lang="en-US" dirty="0" smtClean="0"/>
              <a:t>Trump approval rating last weekend: 41.8%</a:t>
            </a:r>
          </a:p>
          <a:p>
            <a:pPr lvl="1"/>
            <a:endParaRPr lang="en-US" dirty="0"/>
          </a:p>
          <a:p>
            <a:r>
              <a:rPr lang="en-US" dirty="0"/>
              <a:t>+5.8%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+2.3% </a:t>
            </a:r>
            <a:r>
              <a:rPr lang="en-US" i="1" dirty="0" smtClean="0"/>
              <a:t>points</a:t>
            </a:r>
            <a:r>
              <a:rPr lang="en-US" dirty="0" smtClean="0"/>
              <a:t> change</a:t>
            </a:r>
          </a:p>
        </p:txBody>
      </p:sp>
      <p:pic>
        <p:nvPicPr>
          <p:cNvPr id="4" name="Picture 3" descr="Screen Shot 2018-07-21 at 11.3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58" y="3513079"/>
            <a:ext cx="4710723" cy="2613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1032" y="3513079"/>
            <a:ext cx="1204452" cy="247640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your story pitch for the final assignment</a:t>
            </a:r>
          </a:p>
          <a:p>
            <a:pPr lvl="1"/>
            <a:r>
              <a:rPr lang="en-US" dirty="0" smtClean="0"/>
              <a:t>Schedule 20 minutes to talk with me on the phone or in person about your story idea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information</a:t>
            </a:r>
          </a:p>
          <a:p>
            <a:pPr lvl="1"/>
            <a:r>
              <a:rPr lang="en-US" dirty="0" smtClean="0"/>
              <a:t>Mean, median, mode</a:t>
            </a:r>
          </a:p>
          <a:p>
            <a:r>
              <a:rPr lang="en-US" dirty="0" smtClean="0"/>
              <a:t>Make comparisons/correlations</a:t>
            </a:r>
          </a:p>
          <a:p>
            <a:pPr lvl="1"/>
            <a:r>
              <a:rPr lang="en-US" dirty="0" smtClean="0"/>
              <a:t>Averages/trends between groups</a:t>
            </a:r>
          </a:p>
          <a:p>
            <a:r>
              <a:rPr lang="en-US" dirty="0" smtClean="0"/>
              <a:t>Make “predictions”</a:t>
            </a:r>
          </a:p>
          <a:p>
            <a:pPr lvl="1"/>
            <a:r>
              <a:rPr lang="en-US" dirty="0" smtClean="0"/>
              <a:t>Use past data to predict future or missing data</a:t>
            </a:r>
          </a:p>
          <a:p>
            <a:pPr lvl="1"/>
            <a:r>
              <a:rPr lang="en-US" dirty="0" smtClean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</a:t>
            </a:r>
            <a:r>
              <a:rPr lang="en-US" dirty="0" smtClean="0">
                <a:hlinkClick r:id="rId7"/>
              </a:rPr>
              <a:t>fiob6VAbE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21707</TotalTime>
  <Words>1101</Words>
  <Application>Microsoft Macintosh PowerPoint</Application>
  <PresentationFormat>On-screen Show (4:3)</PresentationFormat>
  <Paragraphs>146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Twilight</vt:lpstr>
      <vt:lpstr>Statistics for Reporters</vt:lpstr>
      <vt:lpstr>Data stories?</vt:lpstr>
      <vt:lpstr>Steps to a data story</vt:lpstr>
      <vt:lpstr>Agenda</vt:lpstr>
      <vt:lpstr>Statistics for reporters</vt:lpstr>
      <vt:lpstr>Stories with statistics</vt:lpstr>
      <vt:lpstr>Stories with statistics</vt:lpstr>
      <vt:lpstr>Stories with statistics</vt:lpstr>
      <vt:lpstr>Stories with statistics</vt:lpstr>
      <vt:lpstr>Whilrlwind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Regression/inference</vt:lpstr>
      <vt:lpstr>Regression/inference</vt:lpstr>
      <vt:lpstr>Margin of error</vt:lpstr>
      <vt:lpstr>Margin of error</vt:lpstr>
      <vt:lpstr>Regression/inference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Assignment 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132</cp:revision>
  <dcterms:created xsi:type="dcterms:W3CDTF">2018-07-03T20:07:00Z</dcterms:created>
  <dcterms:modified xsi:type="dcterms:W3CDTF">2018-07-21T20:56:45Z</dcterms:modified>
</cp:coreProperties>
</file>